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47" r:id="rId3"/>
    <p:sldId id="346" r:id="rId4"/>
    <p:sldId id="349" r:id="rId5"/>
    <p:sldId id="351" r:id="rId6"/>
    <p:sldId id="338" r:id="rId7"/>
    <p:sldId id="339" r:id="rId8"/>
    <p:sldId id="352" r:id="rId9"/>
    <p:sldId id="354" r:id="rId10"/>
    <p:sldId id="355" r:id="rId11"/>
    <p:sldId id="356" r:id="rId12"/>
    <p:sldId id="357" r:id="rId13"/>
    <p:sldId id="358" r:id="rId14"/>
    <p:sldId id="359" r:id="rId15"/>
    <p:sldId id="259" r:id="rId16"/>
    <p:sldId id="268" r:id="rId17"/>
    <p:sldId id="272" r:id="rId18"/>
    <p:sldId id="286" r:id="rId19"/>
    <p:sldId id="287" r:id="rId20"/>
    <p:sldId id="288" r:id="rId21"/>
    <p:sldId id="353" r:id="rId22"/>
    <p:sldId id="340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2016_VDR_BM\Evaluations\Eva%20CM%202015_2016\Eva%20CM2016%20glob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2016_VDR_BM\Evaluations\Eva%20CM%202015_2016\Eva%20CM2016%20glob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/>
      <c:bar3DChart>
        <c:barDir val="bar"/>
        <c:grouping val="percentStacked"/>
        <c:ser>
          <c:idx val="0"/>
          <c:order val="0"/>
          <c:tx>
            <c:strRef>
              <c:f>'F1'!$A$6</c:f>
              <c:strCache>
                <c:ptCount val="1"/>
                <c:pt idx="0">
                  <c:v>Désaccord 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'F1'!$B$5:$K$5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'F1'!$B$6:$K$6</c:f>
              <c:numCache>
                <c:formatCode>General</c:formatCode>
                <c:ptCount val="10"/>
                <c:pt idx="0">
                  <c:v>7.2</c:v>
                </c:pt>
                <c:pt idx="1">
                  <c:v>6.1</c:v>
                </c:pt>
                <c:pt idx="2">
                  <c:v>9.2000000000000011</c:v>
                </c:pt>
                <c:pt idx="3">
                  <c:v>12.4</c:v>
                </c:pt>
                <c:pt idx="4">
                  <c:v>12.2</c:v>
                </c:pt>
                <c:pt idx="5">
                  <c:v>7.7</c:v>
                </c:pt>
                <c:pt idx="6">
                  <c:v>6.2</c:v>
                </c:pt>
                <c:pt idx="7">
                  <c:v>3.2</c:v>
                </c:pt>
                <c:pt idx="8">
                  <c:v>23.5</c:v>
                </c:pt>
                <c:pt idx="9">
                  <c:v>9.6</c:v>
                </c:pt>
              </c:numCache>
            </c:numRef>
          </c:val>
        </c:ser>
        <c:ser>
          <c:idx val="1"/>
          <c:order val="1"/>
          <c:tx>
            <c:strRef>
              <c:f>'F1'!$A$7</c:f>
              <c:strCache>
                <c:ptCount val="1"/>
                <c:pt idx="0">
                  <c:v>Plutôt en désaccord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'F1'!$B$5:$K$5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'F1'!$B$7:$K$7</c:f>
              <c:numCache>
                <c:formatCode>General</c:formatCode>
                <c:ptCount val="10"/>
                <c:pt idx="0">
                  <c:v>11.6</c:v>
                </c:pt>
                <c:pt idx="1">
                  <c:v>8.8000000000000007</c:v>
                </c:pt>
                <c:pt idx="2">
                  <c:v>14.8</c:v>
                </c:pt>
                <c:pt idx="3">
                  <c:v>19.100000000000001</c:v>
                </c:pt>
                <c:pt idx="4">
                  <c:v>19.5</c:v>
                </c:pt>
                <c:pt idx="5">
                  <c:v>12.3</c:v>
                </c:pt>
                <c:pt idx="6">
                  <c:v>15</c:v>
                </c:pt>
                <c:pt idx="7">
                  <c:v>5.2</c:v>
                </c:pt>
                <c:pt idx="8">
                  <c:v>16.8</c:v>
                </c:pt>
                <c:pt idx="9">
                  <c:v>15.3</c:v>
                </c:pt>
              </c:numCache>
            </c:numRef>
          </c:val>
        </c:ser>
        <c:ser>
          <c:idx val="2"/>
          <c:order val="2"/>
          <c:tx>
            <c:strRef>
              <c:f>'F1'!$A$8</c:f>
              <c:strCache>
                <c:ptCount val="1"/>
                <c:pt idx="0">
                  <c:v>Plutôt en accord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'F1'!$B$5:$K$5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'F1'!$B$8:$K$8</c:f>
              <c:numCache>
                <c:formatCode>General</c:formatCode>
                <c:ptCount val="10"/>
                <c:pt idx="0">
                  <c:v>34.6</c:v>
                </c:pt>
                <c:pt idx="1">
                  <c:v>35.800000000000004</c:v>
                </c:pt>
                <c:pt idx="2">
                  <c:v>32.800000000000004</c:v>
                </c:pt>
                <c:pt idx="3">
                  <c:v>33</c:v>
                </c:pt>
                <c:pt idx="4">
                  <c:v>26.4</c:v>
                </c:pt>
                <c:pt idx="5">
                  <c:v>33.1</c:v>
                </c:pt>
                <c:pt idx="6">
                  <c:v>39.5</c:v>
                </c:pt>
                <c:pt idx="7">
                  <c:v>24.8</c:v>
                </c:pt>
                <c:pt idx="8">
                  <c:v>24.5</c:v>
                </c:pt>
                <c:pt idx="9">
                  <c:v>36.6</c:v>
                </c:pt>
              </c:numCache>
            </c:numRef>
          </c:val>
        </c:ser>
        <c:ser>
          <c:idx val="3"/>
          <c:order val="3"/>
          <c:tx>
            <c:strRef>
              <c:f>'F1'!$A$9</c:f>
              <c:strCache>
                <c:ptCount val="1"/>
                <c:pt idx="0">
                  <c:v>Accord 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'F1'!$B$5:$K$5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'F1'!$B$9:$K$9</c:f>
              <c:numCache>
                <c:formatCode>General</c:formatCode>
                <c:ptCount val="10"/>
                <c:pt idx="0">
                  <c:v>46.6</c:v>
                </c:pt>
                <c:pt idx="1">
                  <c:v>48.4</c:v>
                </c:pt>
                <c:pt idx="2">
                  <c:v>43.2</c:v>
                </c:pt>
                <c:pt idx="3">
                  <c:v>35.5</c:v>
                </c:pt>
                <c:pt idx="4">
                  <c:v>41.9</c:v>
                </c:pt>
                <c:pt idx="5">
                  <c:v>47</c:v>
                </c:pt>
                <c:pt idx="6">
                  <c:v>36.4</c:v>
                </c:pt>
                <c:pt idx="7">
                  <c:v>66.8</c:v>
                </c:pt>
                <c:pt idx="8">
                  <c:v>35.200000000000003</c:v>
                </c:pt>
                <c:pt idx="9">
                  <c:v>38.5</c:v>
                </c:pt>
              </c:numCache>
            </c:numRef>
          </c:val>
        </c:ser>
        <c:gapWidth val="182"/>
        <c:shape val="box"/>
        <c:axId val="80434304"/>
        <c:axId val="80435840"/>
        <c:axId val="0"/>
      </c:bar3DChart>
      <c:catAx>
        <c:axId val="8043430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0435840"/>
        <c:crosses val="autoZero"/>
        <c:auto val="1"/>
        <c:lblAlgn val="ctr"/>
        <c:lblOffset val="100"/>
      </c:catAx>
      <c:valAx>
        <c:axId val="80435840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0434304"/>
        <c:crosses val="autoZero"/>
        <c:crossBetween val="between"/>
      </c:valAx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'F2'!$A$7</c:f>
              <c:strCache>
                <c:ptCount val="1"/>
                <c:pt idx="0">
                  <c:v>Désaccord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'F2'!$B$6:$K$6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'F2'!$B$7:$K$7</c:f>
              <c:numCache>
                <c:formatCode>General</c:formatCode>
                <c:ptCount val="10"/>
                <c:pt idx="0">
                  <c:v>18.8</c:v>
                </c:pt>
                <c:pt idx="1">
                  <c:v>14.9</c:v>
                </c:pt>
                <c:pt idx="2">
                  <c:v>24</c:v>
                </c:pt>
                <c:pt idx="3">
                  <c:v>31.5</c:v>
                </c:pt>
                <c:pt idx="4">
                  <c:v>31.7</c:v>
                </c:pt>
                <c:pt idx="5">
                  <c:v>20</c:v>
                </c:pt>
                <c:pt idx="6">
                  <c:v>21.2</c:v>
                </c:pt>
                <c:pt idx="7">
                  <c:v>8.4</c:v>
                </c:pt>
                <c:pt idx="8">
                  <c:v>40.300000000000004</c:v>
                </c:pt>
                <c:pt idx="9">
                  <c:v>24.9</c:v>
                </c:pt>
              </c:numCache>
            </c:numRef>
          </c:val>
        </c:ser>
        <c:ser>
          <c:idx val="1"/>
          <c:order val="1"/>
          <c:tx>
            <c:strRef>
              <c:f>'F2'!$A$8</c:f>
              <c:strCache>
                <c:ptCount val="1"/>
                <c:pt idx="0">
                  <c:v>Accord</c:v>
                </c:pt>
              </c:strCache>
            </c:strRef>
          </c:tx>
          <c:spPr>
            <a:solidFill>
              <a:srgbClr val="009900"/>
            </a:solidFill>
          </c:spPr>
          <c:cat>
            <c:strRef>
              <c:f>'F2'!$B$6:$K$6</c:f>
              <c:strCache>
                <c:ptCount val="10"/>
                <c:pt idx="0">
                  <c:v>1.        Les objectifs d’apprentissage de ce cours sont claires</c:v>
                </c:pt>
                <c:pt idx="1">
                  <c:v>2.        Le cours correspond aux objectifs  </c:v>
                </c:pt>
                <c:pt idx="2">
                  <c:v>3.        Le cours est bien structuré </c:v>
                </c:pt>
                <c:pt idx="3">
                  <c:v>4.        Les informations présentées sont adaptées au temps à disposition  </c:v>
                </c:pt>
                <c:pt idx="4">
                  <c:v>5.        Le cours est présenté de façon intéressante, claire et dynamique</c:v>
                </c:pt>
                <c:pt idx="5">
                  <c:v>6.        Les explications de l’enseignant me permettent de comprendre les notions présentées</c:v>
                </c:pt>
                <c:pt idx="6">
                  <c:v>7.        Les supports didactiques employés pendant le cours (diapositives, vidéo, transparents, présentation Power point) sont adéquats</c:v>
                </c:pt>
                <c:pt idx="7">
                  <c:v>8.        L’enseignant est disponible pour les questions</c:v>
                </c:pt>
                <c:pt idx="8">
                  <c:v>9.        Les modalités d’examen ont été  présentées (type d’épreuve, durée………)</c:v>
                </c:pt>
                <c:pt idx="9">
                  <c:v>10.     Globalement, j’ai apprécié ce cours</c:v>
                </c:pt>
              </c:strCache>
            </c:strRef>
          </c:cat>
          <c:val>
            <c:numRef>
              <c:f>'F2'!$B$8:$K$8</c:f>
              <c:numCache>
                <c:formatCode>General</c:formatCode>
                <c:ptCount val="10"/>
                <c:pt idx="0">
                  <c:v>81.2</c:v>
                </c:pt>
                <c:pt idx="1">
                  <c:v>84.2</c:v>
                </c:pt>
                <c:pt idx="2">
                  <c:v>76</c:v>
                </c:pt>
                <c:pt idx="3">
                  <c:v>68.5</c:v>
                </c:pt>
                <c:pt idx="4">
                  <c:v>68.3</c:v>
                </c:pt>
                <c:pt idx="5">
                  <c:v>80.099999999999994</c:v>
                </c:pt>
                <c:pt idx="6">
                  <c:v>75.900000000000006</c:v>
                </c:pt>
                <c:pt idx="7">
                  <c:v>91.6</c:v>
                </c:pt>
                <c:pt idx="8">
                  <c:v>59.7</c:v>
                </c:pt>
                <c:pt idx="9">
                  <c:v>75.099999999999994</c:v>
                </c:pt>
              </c:numCache>
            </c:numRef>
          </c:val>
        </c:ser>
        <c:shape val="cylinder"/>
        <c:axId val="82252928"/>
        <c:axId val="82254464"/>
        <c:axId val="0"/>
      </c:bar3DChart>
      <c:catAx>
        <c:axId val="82252928"/>
        <c:scaling>
          <c:orientation val="minMax"/>
        </c:scaling>
        <c:axPos val="l"/>
        <c:tickLblPos val="nextTo"/>
        <c:crossAx val="82254464"/>
        <c:crosses val="autoZero"/>
        <c:auto val="1"/>
        <c:lblAlgn val="ctr"/>
        <c:lblOffset val="100"/>
      </c:catAx>
      <c:valAx>
        <c:axId val="82254464"/>
        <c:scaling>
          <c:orientation val="minMax"/>
        </c:scaling>
        <c:axPos val="b"/>
        <c:majorGridlines/>
        <c:numFmt formatCode="0%" sourceLinked="1"/>
        <c:tickLblPos val="nextTo"/>
        <c:crossAx val="8225292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Feuil1!$A$2:$A$9</c:f>
              <c:strCache>
                <c:ptCount val="8"/>
                <c:pt idx="0">
                  <c:v>Intégration dans l'équipe</c:v>
                </c:pt>
                <c:pt idx="1">
                  <c:v>Taches utilses à la formation</c:v>
                </c:pt>
                <c:pt idx="2">
                  <c:v>Ambiance médicale agréable</c:v>
                </c:pt>
                <c:pt idx="3">
                  <c:v>Service formateur</c:v>
                </c:pt>
                <c:pt idx="4">
                  <c:v>Apprentissage pratique</c:v>
                </c:pt>
                <c:pt idx="5">
                  <c:v>encadrement adéquat</c:v>
                </c:pt>
                <c:pt idx="6">
                  <c:v>Temps bien occupé</c:v>
                </c:pt>
                <c:pt idx="7">
                  <c:v>Satisfaction globale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50.7</c:v>
                </c:pt>
                <c:pt idx="1">
                  <c:v>69.599999999999994</c:v>
                </c:pt>
                <c:pt idx="2">
                  <c:v>61.2</c:v>
                </c:pt>
                <c:pt idx="3">
                  <c:v>69.5</c:v>
                </c:pt>
                <c:pt idx="4">
                  <c:v>59.6</c:v>
                </c:pt>
                <c:pt idx="5">
                  <c:v>63.4</c:v>
                </c:pt>
                <c:pt idx="6">
                  <c:v>53.8</c:v>
                </c:pt>
                <c:pt idx="7">
                  <c:v>72.7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Feuil1!$A$2:$A$9</c:f>
              <c:strCache>
                <c:ptCount val="8"/>
                <c:pt idx="0">
                  <c:v>Intégration dans l'équipe</c:v>
                </c:pt>
                <c:pt idx="1">
                  <c:v>Taches utilses à la formation</c:v>
                </c:pt>
                <c:pt idx="2">
                  <c:v>Ambiance médicale agréable</c:v>
                </c:pt>
                <c:pt idx="3">
                  <c:v>Service formateur</c:v>
                </c:pt>
                <c:pt idx="4">
                  <c:v>Apprentissage pratique</c:v>
                </c:pt>
                <c:pt idx="5">
                  <c:v>encadrement adéquat</c:v>
                </c:pt>
                <c:pt idx="6">
                  <c:v>Temps bien occupé</c:v>
                </c:pt>
                <c:pt idx="7">
                  <c:v>Satisfaction globale</c:v>
                </c:pt>
              </c:strCache>
            </c:strRef>
          </c:cat>
          <c:val>
            <c:numRef>
              <c:f>Feuil1!$C$2:$C$9</c:f>
              <c:numCache>
                <c:formatCode>General</c:formatCode>
                <c:ptCount val="8"/>
                <c:pt idx="0">
                  <c:v>49.3</c:v>
                </c:pt>
                <c:pt idx="1">
                  <c:v>30.4</c:v>
                </c:pt>
                <c:pt idx="2">
                  <c:v>38.800000000000004</c:v>
                </c:pt>
                <c:pt idx="3">
                  <c:v>30.5</c:v>
                </c:pt>
                <c:pt idx="4">
                  <c:v>40.4</c:v>
                </c:pt>
                <c:pt idx="5">
                  <c:v>36.6</c:v>
                </c:pt>
                <c:pt idx="6">
                  <c:v>46.2</c:v>
                </c:pt>
                <c:pt idx="7">
                  <c:v>27.3</c:v>
                </c:pt>
              </c:numCache>
            </c:numRef>
          </c:val>
        </c:ser>
        <c:shape val="cylinder"/>
        <c:axId val="105136128"/>
        <c:axId val="105137664"/>
        <c:axId val="0"/>
      </c:bar3DChart>
      <c:catAx>
        <c:axId val="105136128"/>
        <c:scaling>
          <c:orientation val="minMax"/>
        </c:scaling>
        <c:axPos val="l"/>
        <c:numFmt formatCode="General" sourceLinked="1"/>
        <c:tickLblPos val="nextTo"/>
        <c:crossAx val="105137664"/>
        <c:crosses val="autoZero"/>
        <c:auto val="1"/>
        <c:lblAlgn val="ctr"/>
        <c:lblOffset val="100"/>
      </c:catAx>
      <c:valAx>
        <c:axId val="105137664"/>
        <c:scaling>
          <c:orientation val="minMax"/>
        </c:scaling>
        <c:axPos val="b"/>
        <c:majorGridlines/>
        <c:numFmt formatCode="0%" sourceLinked="1"/>
        <c:tickLblPos val="nextTo"/>
        <c:crossAx val="105136128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Feuil1!$A$2:$A$9</c:f>
              <c:strCache>
                <c:ptCount val="8"/>
                <c:pt idx="0">
                  <c:v>moyens pédagogiques</c:v>
                </c:pt>
                <c:pt idx="1">
                  <c:v>Carnet de stage indispensable</c:v>
                </c:pt>
                <c:pt idx="2">
                  <c:v>Milieu propice pour mise en pratique des connaissances</c:v>
                </c:pt>
                <c:pt idx="3">
                  <c:v>Rédaction présentation de l'observation</c:v>
                </c:pt>
                <c:pt idx="4">
                  <c:v>Conditions du stage</c:v>
                </c:pt>
                <c:pt idx="5">
                  <c:v>Raisonnement clinique</c:v>
                </c:pt>
                <c:pt idx="6">
                  <c:v>Responsabilisation</c:v>
                </c:pt>
                <c:pt idx="7">
                  <c:v>Réalisation des objectifs du stage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74.900000000000006</c:v>
                </c:pt>
                <c:pt idx="1">
                  <c:v>67.900000000000006</c:v>
                </c:pt>
                <c:pt idx="2">
                  <c:v>63.5</c:v>
                </c:pt>
                <c:pt idx="3">
                  <c:v>73.2</c:v>
                </c:pt>
                <c:pt idx="4">
                  <c:v>60.6</c:v>
                </c:pt>
                <c:pt idx="5">
                  <c:v>74.099999999999994</c:v>
                </c:pt>
                <c:pt idx="6">
                  <c:v>58.4</c:v>
                </c:pt>
                <c:pt idx="7">
                  <c:v>67.2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Feuil1!$A$2:$A$9</c:f>
              <c:strCache>
                <c:ptCount val="8"/>
                <c:pt idx="0">
                  <c:v>moyens pédagogiques</c:v>
                </c:pt>
                <c:pt idx="1">
                  <c:v>Carnet de stage indispensable</c:v>
                </c:pt>
                <c:pt idx="2">
                  <c:v>Milieu propice pour mise en pratique des connaissances</c:v>
                </c:pt>
                <c:pt idx="3">
                  <c:v>Rédaction présentation de l'observation</c:v>
                </c:pt>
                <c:pt idx="4">
                  <c:v>Conditions du stage</c:v>
                </c:pt>
                <c:pt idx="5">
                  <c:v>Raisonnement clinique</c:v>
                </c:pt>
                <c:pt idx="6">
                  <c:v>Responsabilisation</c:v>
                </c:pt>
                <c:pt idx="7">
                  <c:v>Réalisation des objectifs du stage</c:v>
                </c:pt>
              </c:strCache>
            </c:strRef>
          </c:cat>
          <c:val>
            <c:numRef>
              <c:f>Feuil1!$C$2:$C$9</c:f>
              <c:numCache>
                <c:formatCode>General</c:formatCode>
                <c:ptCount val="8"/>
                <c:pt idx="0">
                  <c:v>25.1</c:v>
                </c:pt>
                <c:pt idx="1">
                  <c:v>32.1</c:v>
                </c:pt>
                <c:pt idx="2">
                  <c:v>36.5</c:v>
                </c:pt>
                <c:pt idx="3">
                  <c:v>26.8</c:v>
                </c:pt>
                <c:pt idx="4">
                  <c:v>39.4</c:v>
                </c:pt>
                <c:pt idx="5">
                  <c:v>25.9</c:v>
                </c:pt>
                <c:pt idx="6">
                  <c:v>41.6</c:v>
                </c:pt>
                <c:pt idx="7">
                  <c:v>32.800000000000004</c:v>
                </c:pt>
              </c:numCache>
            </c:numRef>
          </c:val>
        </c:ser>
        <c:shape val="cylinder"/>
        <c:axId val="105175296"/>
        <c:axId val="108068864"/>
        <c:axId val="0"/>
      </c:bar3DChart>
      <c:catAx>
        <c:axId val="105175296"/>
        <c:scaling>
          <c:orientation val="minMax"/>
        </c:scaling>
        <c:axPos val="l"/>
        <c:numFmt formatCode="General" sourceLinked="1"/>
        <c:tickLblPos val="nextTo"/>
        <c:crossAx val="108068864"/>
        <c:crosses val="autoZero"/>
        <c:auto val="1"/>
        <c:lblAlgn val="ctr"/>
        <c:lblOffset val="100"/>
      </c:catAx>
      <c:valAx>
        <c:axId val="108068864"/>
        <c:scaling>
          <c:orientation val="minMax"/>
        </c:scaling>
        <c:axPos val="b"/>
        <c:majorGridlines/>
        <c:numFmt formatCode="0%" sourceLinked="1"/>
        <c:tickLblPos val="nextTo"/>
        <c:crossAx val="105175296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Feuil1!$A$2:$A$9</c:f>
              <c:strCache>
                <c:ptCount val="8"/>
                <c:pt idx="0">
                  <c:v>Volonté de refaire le stage</c:v>
                </c:pt>
                <c:pt idx="1">
                  <c:v>Staffs bénéfiques</c:v>
                </c:pt>
                <c:pt idx="2">
                  <c:v>Topos Bénéfiques</c:v>
                </c:pt>
                <c:pt idx="3">
                  <c:v>Visites bénéfiques</c:v>
                </c:pt>
                <c:pt idx="4">
                  <c:v>gardes bénéfiques</c:v>
                </c:pt>
                <c:pt idx="5">
                  <c:v>Organisation générale bonne</c:v>
                </c:pt>
                <c:pt idx="6">
                  <c:v>Charge de travail acceptable</c:v>
                </c:pt>
                <c:pt idx="7">
                  <c:v>Bonne coordination stage cours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60.5</c:v>
                </c:pt>
                <c:pt idx="1">
                  <c:v>77</c:v>
                </c:pt>
                <c:pt idx="2">
                  <c:v>87.5</c:v>
                </c:pt>
                <c:pt idx="3">
                  <c:v>72.8</c:v>
                </c:pt>
                <c:pt idx="4">
                  <c:v>53.8</c:v>
                </c:pt>
                <c:pt idx="5">
                  <c:v>76.7</c:v>
                </c:pt>
                <c:pt idx="6">
                  <c:v>72.099999999999994</c:v>
                </c:pt>
                <c:pt idx="7">
                  <c:v>55.3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Feuil1!$A$2:$A$9</c:f>
              <c:strCache>
                <c:ptCount val="8"/>
                <c:pt idx="0">
                  <c:v>Volonté de refaire le stage</c:v>
                </c:pt>
                <c:pt idx="1">
                  <c:v>Staffs bénéfiques</c:v>
                </c:pt>
                <c:pt idx="2">
                  <c:v>Topos Bénéfiques</c:v>
                </c:pt>
                <c:pt idx="3">
                  <c:v>Visites bénéfiques</c:v>
                </c:pt>
                <c:pt idx="4">
                  <c:v>gardes bénéfiques</c:v>
                </c:pt>
                <c:pt idx="5">
                  <c:v>Organisation générale bonne</c:v>
                </c:pt>
                <c:pt idx="6">
                  <c:v>Charge de travail acceptable</c:v>
                </c:pt>
                <c:pt idx="7">
                  <c:v>Bonne coordination stage cours</c:v>
                </c:pt>
              </c:strCache>
            </c:strRef>
          </c:cat>
          <c:val>
            <c:numRef>
              <c:f>Feuil1!$C$2:$C$9</c:f>
              <c:numCache>
                <c:formatCode>General</c:formatCode>
                <c:ptCount val="8"/>
                <c:pt idx="0">
                  <c:v>39.5</c:v>
                </c:pt>
                <c:pt idx="1">
                  <c:v>23</c:v>
                </c:pt>
                <c:pt idx="2">
                  <c:v>12.5</c:v>
                </c:pt>
                <c:pt idx="3">
                  <c:v>27.2</c:v>
                </c:pt>
                <c:pt idx="4">
                  <c:v>46.2</c:v>
                </c:pt>
                <c:pt idx="5">
                  <c:v>23.3</c:v>
                </c:pt>
                <c:pt idx="6">
                  <c:v>27.9</c:v>
                </c:pt>
                <c:pt idx="7">
                  <c:v>44.7</c:v>
                </c:pt>
              </c:numCache>
            </c:numRef>
          </c:val>
        </c:ser>
        <c:shape val="cylinder"/>
        <c:axId val="108126976"/>
        <c:axId val="108128512"/>
        <c:axId val="0"/>
      </c:bar3DChart>
      <c:catAx>
        <c:axId val="108126976"/>
        <c:scaling>
          <c:orientation val="minMax"/>
        </c:scaling>
        <c:axPos val="l"/>
        <c:numFmt formatCode="General" sourceLinked="1"/>
        <c:tickLblPos val="nextTo"/>
        <c:crossAx val="108128512"/>
        <c:crosses val="autoZero"/>
        <c:auto val="1"/>
        <c:lblAlgn val="ctr"/>
        <c:lblOffset val="100"/>
      </c:catAx>
      <c:valAx>
        <c:axId val="108128512"/>
        <c:scaling>
          <c:orientation val="minMax"/>
        </c:scaling>
        <c:axPos val="b"/>
        <c:majorGridlines/>
        <c:numFmt formatCode="0%" sourceLinked="1"/>
        <c:tickLblPos val="nextTo"/>
        <c:crossAx val="108126976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0E9E-A28D-4F75-AEA4-6206436DFD3B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3BC76-BBF6-40A1-B099-C740BA1A44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E8C85-6880-40F5-9B20-51DEB3CCA7AF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4E5D4-5D88-4FC7-9355-B580711A9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2214554"/>
            <a:ext cx="7786742" cy="4071966"/>
          </a:xfrm>
        </p:spPr>
        <p:txBody>
          <a:bodyPr>
            <a:normAutofit lnSpcReduction="1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 </a:t>
            </a:r>
            <a:r>
              <a:rPr lang="fr-FR" b="1" dirty="0" smtClean="0">
                <a:solidFill>
                  <a:srgbClr val="FF0000"/>
                </a:solidFill>
              </a:rPr>
              <a:t>Centre de Pédagogie Médicale de la FMPM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- Comité Evaluation / Docimologie -</a:t>
            </a:r>
          </a:p>
          <a:p>
            <a:endParaRPr lang="fr-FR" b="1" dirty="0" smtClean="0">
              <a:solidFill>
                <a:schemeClr val="tx1"/>
              </a:solidFill>
            </a:endParaRPr>
          </a:p>
          <a:p>
            <a:r>
              <a:rPr lang="fr-FR" sz="2800" b="1" dirty="0" smtClean="0">
                <a:solidFill>
                  <a:schemeClr val="tx1"/>
                </a:solidFill>
              </a:rPr>
              <a:t>Pr.  Z. DAHAMI </a:t>
            </a:r>
            <a:endParaRPr lang="fr-FR" sz="2800" dirty="0" smtClean="0">
              <a:solidFill>
                <a:schemeClr val="tx1"/>
              </a:solidFill>
            </a:endParaRPr>
          </a:p>
          <a:p>
            <a:endParaRPr lang="fr-FR" sz="2800" b="1" dirty="0" smtClean="0">
              <a:solidFill>
                <a:schemeClr val="tx1"/>
              </a:solidFill>
            </a:endParaRPr>
          </a:p>
          <a:p>
            <a:r>
              <a:rPr lang="fr-FR" sz="2800" b="1" dirty="0" smtClean="0">
                <a:solidFill>
                  <a:schemeClr val="tx1"/>
                </a:solidFill>
              </a:rPr>
              <a:t>Journée d’</a:t>
            </a:r>
            <a:r>
              <a:rPr lang="fr-FR" sz="2800" b="1" dirty="0">
                <a:solidFill>
                  <a:schemeClr val="tx1"/>
                </a:solidFill>
              </a:rPr>
              <a:t>é</a:t>
            </a:r>
            <a:r>
              <a:rPr lang="fr-FR" sz="2800" b="1" dirty="0" smtClean="0">
                <a:solidFill>
                  <a:schemeClr val="tx1"/>
                </a:solidFill>
              </a:rPr>
              <a:t>change sur les activités des entités et membres du CEERP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Mercredi 21 Mars 2018</a:t>
            </a:r>
            <a:endParaRPr lang="fr-FR" sz="2800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r="67120"/>
          <a:stretch/>
        </p:blipFill>
        <p:spPr bwMode="auto">
          <a:xfrm>
            <a:off x="500034" y="357166"/>
            <a:ext cx="1225276" cy="15144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6786578" y="428604"/>
            <a:ext cx="1785950" cy="12144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Analyse des résultats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/>
              <a:t>L’échelle de réponses  du questionnaire étant </a:t>
            </a:r>
            <a:r>
              <a:rPr lang="fr-FR" sz="2800" u="sng" dirty="0" smtClean="0"/>
              <a:t>qualitative</a:t>
            </a:r>
            <a:r>
              <a:rPr lang="fr-FR" sz="2800" dirty="0" smtClean="0"/>
              <a:t>: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Taux de satisfaction : </a:t>
            </a:r>
          </a:p>
          <a:p>
            <a:pPr>
              <a:buNone/>
            </a:pPr>
            <a:r>
              <a:rPr lang="fr-FR" sz="2800" dirty="0" smtClean="0"/>
              <a:t>    nombres de « accord total» et « plutôt en accord » divisé par le nombre total de la réponse à la question. 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Taux d’insatisfaction:  </a:t>
            </a:r>
            <a:r>
              <a:rPr lang="fr-FR" sz="2800" dirty="0" smtClean="0"/>
              <a:t>idem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7264"/>
            <a:ext cx="9144000" cy="153952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Evaluation du stage hospitalier</a:t>
            </a:r>
            <a:r>
              <a:rPr lang="fr-FR" sz="2400" b="1" dirty="0">
                <a:solidFill>
                  <a:srgbClr val="FF0000"/>
                </a:solidFill>
                <a:latin typeface="Calibri" charset="0"/>
              </a:rPr>
              <a:t/>
            </a:r>
            <a:br>
              <a:rPr lang="fr-FR" sz="2400" b="1" dirty="0">
                <a:solidFill>
                  <a:srgbClr val="FF0000"/>
                </a:solidFill>
                <a:latin typeface="Calibri" charset="0"/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Appréciation globale 1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8921104"/>
              </p:ext>
            </p:extLst>
          </p:nvPr>
        </p:nvGraphicFramePr>
        <p:xfrm>
          <a:off x="179512" y="1700808"/>
          <a:ext cx="878497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7264"/>
            <a:ext cx="9144000" cy="139551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Evaluation du stage hospitalier</a:t>
            </a:r>
            <a:r>
              <a:rPr lang="fr-FR" sz="2400" b="1" dirty="0">
                <a:solidFill>
                  <a:srgbClr val="FF0000"/>
                </a:solidFill>
                <a:latin typeface="Calibri" charset="0"/>
              </a:rPr>
              <a:t/>
            </a:r>
            <a:br>
              <a:rPr lang="fr-FR" sz="2400" b="1" dirty="0">
                <a:solidFill>
                  <a:srgbClr val="FF0000"/>
                </a:solidFill>
                <a:latin typeface="Calibri" charset="0"/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Appréciation globale 2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61963045"/>
              </p:ext>
            </p:extLst>
          </p:nvPr>
        </p:nvGraphicFramePr>
        <p:xfrm>
          <a:off x="179512" y="1556792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Evaluation du stage hospitalier</a:t>
            </a:r>
            <a:r>
              <a:rPr lang="fr-FR" sz="2800" b="1" dirty="0">
                <a:solidFill>
                  <a:srgbClr val="FF0000"/>
                </a:solidFill>
                <a:latin typeface="Calibri" charset="0"/>
              </a:rPr>
              <a:t/>
            </a:r>
            <a:br>
              <a:rPr lang="fr-FR" sz="2800" b="1" dirty="0">
                <a:solidFill>
                  <a:srgbClr val="FF0000"/>
                </a:solidFill>
                <a:latin typeface="Calibri" charset="0"/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Appréciation </a:t>
            </a:r>
            <a:r>
              <a:rPr lang="fr-FR" sz="3600" b="1" smtClean="0">
                <a:solidFill>
                  <a:srgbClr val="FF0000"/>
                </a:solidFill>
              </a:rPr>
              <a:t>globale 3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1906661"/>
              </p:ext>
            </p:extLst>
          </p:nvPr>
        </p:nvGraphicFramePr>
        <p:xfrm>
          <a:off x="251520" y="1556792"/>
          <a:ext cx="871296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Evaluation du stage hospitalier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928802"/>
            <a:ext cx="8115328" cy="3757626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Points forts</a:t>
            </a:r>
          </a:p>
          <a:p>
            <a:r>
              <a:rPr lang="fr-FR" sz="2800" dirty="0" smtClean="0"/>
              <a:t>Points faibles </a:t>
            </a:r>
          </a:p>
          <a:p>
            <a:r>
              <a:rPr lang="fr-FR" sz="2800" dirty="0" smtClean="0"/>
              <a:t>Recommandations au comité des stages hospitaliers</a:t>
            </a:r>
          </a:p>
          <a:p>
            <a:r>
              <a:rPr lang="fr-FR" sz="2800" dirty="0" smtClean="0"/>
              <a:t>Rapport interne au décanat</a:t>
            </a:r>
          </a:p>
          <a:p>
            <a:r>
              <a:rPr lang="fr-FR" sz="2800" dirty="0" smtClean="0"/>
              <a:t>Courriers aux chefs de services hospitaliers</a:t>
            </a:r>
          </a:p>
          <a:p>
            <a:r>
              <a:rPr lang="fr-FR" sz="2800" dirty="0" smtClean="0"/>
              <a:t>Guide du stage hospitalier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Evaluation des modules par QCM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2143116"/>
            <a:ext cx="7286676" cy="385765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QCM: outils d’évaluation objectif et rentable</a:t>
            </a:r>
          </a:p>
          <a:p>
            <a:r>
              <a:rPr lang="fr-FR" sz="2800" dirty="0" smtClean="0"/>
              <a:t>Choix de la FMPM +++ </a:t>
            </a:r>
          </a:p>
          <a:p>
            <a:r>
              <a:rPr lang="fr-FR" sz="2800" dirty="0" smtClean="0"/>
              <a:t>Validé par le conseil de faculté</a:t>
            </a:r>
          </a:p>
          <a:p>
            <a:r>
              <a:rPr lang="fr-FR" sz="2800" dirty="0" smtClean="0"/>
              <a:t>Méthode adaptée à la plus part des modules</a:t>
            </a:r>
          </a:p>
          <a:p>
            <a:r>
              <a:rPr lang="fr-FR" sz="2800" dirty="0" smtClean="0"/>
              <a:t>Avantages / inconvénients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chemeClr val="accent1"/>
                </a:solidFill>
              </a:rPr>
              <a:t>Qualités d’une bonne épreuve</a:t>
            </a:r>
            <a:endParaRPr lang="fr-FR" sz="40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/>
              <a:t>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fr-FR" sz="2400" dirty="0" smtClean="0"/>
              <a:t> 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Validité</a:t>
            </a:r>
            <a:r>
              <a:rPr lang="fr-FR" sz="1800" b="1" dirty="0" smtClean="0"/>
              <a:t> </a:t>
            </a:r>
            <a:r>
              <a:rPr lang="fr-FR" sz="1800" dirty="0" smtClean="0"/>
              <a:t>:  épreuve pertinente si elle mesure réellement ce qu’elle est censée mesurer                       </a:t>
            </a:r>
          </a:p>
          <a:p>
            <a:pPr>
              <a:buNone/>
            </a:pP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 -  Objectivité</a:t>
            </a:r>
            <a:r>
              <a:rPr lang="fr-FR" sz="2400" b="1" dirty="0" smtClean="0"/>
              <a:t> </a:t>
            </a:r>
            <a:r>
              <a:rPr lang="fr-FR" sz="2400" dirty="0" smtClean="0"/>
              <a:t>:</a:t>
            </a:r>
          </a:p>
          <a:p>
            <a:pPr>
              <a:buNone/>
            </a:pPr>
            <a:r>
              <a:rPr lang="fr-FR" sz="1800" dirty="0" smtClean="0"/>
              <a:t>       Une épreuve est objective si des corrections par des correcteurs différents, ou deux corrections par le même correcteur à quelques jours ou semaines d'intervalle, donnent des résultats identiques. </a:t>
            </a:r>
          </a:p>
          <a:p>
            <a:pPr>
              <a:buNone/>
            </a:pPr>
            <a:r>
              <a:rPr lang="fr-FR" sz="1800" dirty="0" smtClean="0"/>
              <a:t>       Le garant de l'objectivité d'une épreuve est :</a:t>
            </a: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             soit sa nature : </a:t>
            </a:r>
            <a:r>
              <a:rPr lang="fr-FR" sz="1800" b="1" u="sng" dirty="0" smtClean="0">
                <a:solidFill>
                  <a:srgbClr val="FF0000"/>
                </a:solidFill>
              </a:rPr>
              <a:t>Q.C.M</a:t>
            </a:r>
            <a:r>
              <a:rPr lang="fr-FR" sz="1800" dirty="0" smtClean="0">
                <a:solidFill>
                  <a:srgbClr val="FF0000"/>
                </a:solidFill>
              </a:rPr>
              <a:t>, réalisation d'un acte suivant des normes bien établies</a:t>
            </a: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             soit la rigueur dans la correction ( grille de correction )</a:t>
            </a:r>
          </a:p>
          <a:p>
            <a:pPr>
              <a:buFontTx/>
              <a:buChar char="-"/>
            </a:pP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Fiabilité</a:t>
            </a:r>
            <a:r>
              <a:rPr lang="fr-FR" sz="1800" b="1" dirty="0" smtClean="0"/>
              <a:t> </a:t>
            </a:r>
            <a:r>
              <a:rPr lang="fr-FR" sz="1800" dirty="0" smtClean="0"/>
              <a:t>:  </a:t>
            </a:r>
          </a:p>
          <a:p>
            <a:pPr>
              <a:buNone/>
            </a:pPr>
            <a:r>
              <a:rPr lang="fr-FR" sz="1800" dirty="0" smtClean="0"/>
              <a:t>       mêmes résultats en soumettant plusieurs fois les mêmes sujets aux mêmes épreuves et dans les mêmes conditions. </a:t>
            </a:r>
          </a:p>
          <a:p>
            <a:pPr>
              <a:buFontTx/>
              <a:buChar char="-"/>
            </a:pPr>
            <a:endParaRPr lang="fr-FR" sz="1800" dirty="0" smtClean="0"/>
          </a:p>
          <a:p>
            <a:pPr>
              <a:buFontTx/>
              <a:buChar char="-"/>
            </a:pP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Commodité</a:t>
            </a:r>
            <a:r>
              <a:rPr lang="fr-FR" sz="2400" dirty="0" smtClean="0"/>
              <a:t>:  </a:t>
            </a:r>
          </a:p>
          <a:p>
            <a:pPr>
              <a:buNone/>
            </a:pPr>
            <a:r>
              <a:rPr lang="fr-FR" sz="1800" dirty="0" smtClean="0"/>
              <a:t>       simplicité de construction et d’utilisation, tant pour  l’enseignant que pour l’étudiant 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chemeClr val="accent1"/>
                </a:solidFill>
              </a:rPr>
              <a:t>Choix des examens</a:t>
            </a:r>
            <a:endParaRPr lang="fr-FR" sz="4000" b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928802"/>
            <a:ext cx="8315325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5313" y="206399"/>
            <a:ext cx="7901014" cy="654032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Courbe de Gausse : épreuve facile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000108"/>
            <a:ext cx="5214974" cy="5664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82594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Courbe de Gausse : épreuve difficile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1275" y="1000108"/>
            <a:ext cx="5206741" cy="5808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Centre de Pédagogie Médicale (CPM):</a:t>
            </a:r>
            <a:br>
              <a:rPr lang="fr-FR" sz="3600" b="1" dirty="0" smtClean="0">
                <a:solidFill>
                  <a:schemeClr val="accent1"/>
                </a:solidFill>
              </a:rPr>
            </a:br>
            <a:r>
              <a:rPr lang="fr-FR" sz="3600" b="1" dirty="0" smtClean="0">
                <a:solidFill>
                  <a:schemeClr val="accent1"/>
                </a:solidFill>
              </a:rPr>
              <a:t>Missions principales du centre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97207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Développer la recherche en pédagogie des sciences de la santé </a:t>
            </a:r>
          </a:p>
          <a:p>
            <a:r>
              <a:rPr lang="fr-FR" sz="2800" dirty="0" smtClean="0"/>
              <a:t>Promouvoir les Nouvelles techniques d’enseignements</a:t>
            </a:r>
          </a:p>
          <a:p>
            <a:r>
              <a:rPr lang="fr-FR" sz="2800" dirty="0" smtClean="0"/>
              <a:t>Espace de formation continu des enseignants</a:t>
            </a:r>
          </a:p>
          <a:p>
            <a:r>
              <a:rPr lang="fr-FR" sz="2800" dirty="0" smtClean="0"/>
              <a:t>Accompagner les enseignants dans leurs publications en pédagogie de la santé</a:t>
            </a:r>
          </a:p>
          <a:p>
            <a:r>
              <a:rPr lang="fr-FR" sz="2800" dirty="0" smtClean="0"/>
              <a:t>Séminaire et atelier de formation et de production pédagogiques</a:t>
            </a:r>
          </a:p>
          <a:p>
            <a:r>
              <a:rPr lang="fr-FR" sz="2800" dirty="0" smtClean="0"/>
              <a:t>Organisation des manifestations scientifiques </a:t>
            </a:r>
          </a:p>
          <a:p>
            <a:pPr>
              <a:buNone/>
            </a:pPr>
            <a:r>
              <a:rPr lang="fr-FR" sz="2000" dirty="0" smtClean="0"/>
              <a:t>             ( </a:t>
            </a:r>
            <a:r>
              <a:rPr lang="fr-FR" sz="2000" u="sng" dirty="0" smtClean="0"/>
              <a:t>4</a:t>
            </a:r>
            <a:r>
              <a:rPr lang="fr-FR" sz="2000" u="sng" baseline="30000" dirty="0" smtClean="0"/>
              <a:t>ème</a:t>
            </a:r>
            <a:r>
              <a:rPr lang="fr-FR" sz="2000" u="sng" dirty="0" smtClean="0"/>
              <a:t> </a:t>
            </a:r>
            <a:r>
              <a:rPr lang="fr-FR" sz="2000" u="sng" dirty="0" smtClean="0"/>
              <a:t>J</a:t>
            </a:r>
            <a:r>
              <a:rPr lang="fr-FR" sz="2000" u="sng" dirty="0" smtClean="0"/>
              <a:t>ournée </a:t>
            </a:r>
            <a:r>
              <a:rPr lang="fr-FR" sz="2000" u="sng" dirty="0" smtClean="0"/>
              <a:t>Pédagogique de la FMPM Avril 2018</a:t>
            </a:r>
            <a:r>
              <a:rPr lang="fr-FR" sz="2000" dirty="0" smtClean="0"/>
              <a:t>)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858180" cy="571504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Courbe de Gausse : bonne </a:t>
            </a:r>
            <a:r>
              <a:rPr lang="fr-FR" sz="3600" b="1" dirty="0" err="1" smtClean="0">
                <a:solidFill>
                  <a:schemeClr val="accent1"/>
                </a:solidFill>
              </a:rPr>
              <a:t>evaluation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991573"/>
            <a:ext cx="5072098" cy="5678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Formation des formateurs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Séminaire de formation sur les normes pédagogiques de rédactions des QCM ( enseignants)</a:t>
            </a:r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Participation à la journée pédagogique de la FMPM</a:t>
            </a:r>
          </a:p>
          <a:p>
            <a:pPr>
              <a:buNone/>
            </a:pPr>
            <a:r>
              <a:rPr lang="fr-FR" sz="2400" dirty="0" smtClean="0"/>
              <a:t>    ( communication et ateliers)</a:t>
            </a:r>
          </a:p>
          <a:p>
            <a:pPr>
              <a:buNone/>
            </a:pPr>
            <a:r>
              <a:rPr lang="fr-FR" sz="2400" dirty="0" smtClean="0"/>
              <a:t>    ( GDSM )</a:t>
            </a:r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Travaux de thèses de médecine sur la qualité docimologique des évaluations des modules par QCM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fr-FR" b="1" dirty="0" smtClean="0"/>
              <a:t>   </a:t>
            </a:r>
            <a:r>
              <a:rPr lang="fr-FR" b="1" dirty="0" smtClean="0">
                <a:solidFill>
                  <a:schemeClr val="accent1"/>
                </a:solidFill>
              </a:rPr>
              <a:t>Plan d’action 2017 / 2018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500174"/>
            <a:ext cx="8472518" cy="500066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dirty="0" smtClean="0"/>
              <a:t>    </a:t>
            </a:r>
            <a:r>
              <a:rPr lang="fr-FR" sz="2400" b="1" dirty="0" smtClean="0">
                <a:solidFill>
                  <a:srgbClr val="FF0000"/>
                </a:solidFill>
              </a:rPr>
              <a:t>Evaluation </a:t>
            </a:r>
            <a:r>
              <a:rPr lang="fr-FR" sz="2400" b="1" dirty="0">
                <a:solidFill>
                  <a:srgbClr val="FF0000"/>
                </a:solidFill>
              </a:rPr>
              <a:t>des cours magistraux 1</a:t>
            </a:r>
            <a:r>
              <a:rPr lang="fr-FR" sz="2400" b="1" baseline="30000" dirty="0">
                <a:solidFill>
                  <a:srgbClr val="FF0000"/>
                </a:solidFill>
              </a:rPr>
              <a:t>er</a:t>
            </a:r>
            <a:r>
              <a:rPr lang="fr-FR" sz="2400" b="1" dirty="0">
                <a:solidFill>
                  <a:srgbClr val="FF0000"/>
                </a:solidFill>
              </a:rPr>
              <a:t> partiel: </a:t>
            </a:r>
            <a:r>
              <a:rPr lang="fr-FR" sz="2400" b="1" dirty="0" smtClean="0">
                <a:solidFill>
                  <a:srgbClr val="FF0000"/>
                </a:solidFill>
              </a:rPr>
              <a:t>2017 </a:t>
            </a:r>
            <a:r>
              <a:rPr lang="fr-FR" sz="2400" b="1" dirty="0">
                <a:solidFill>
                  <a:srgbClr val="FF0000"/>
                </a:solidFill>
              </a:rPr>
              <a:t>/ </a:t>
            </a:r>
            <a:r>
              <a:rPr lang="fr-FR" sz="2400" b="1" dirty="0" smtClean="0">
                <a:solidFill>
                  <a:srgbClr val="FF0000"/>
                </a:solidFill>
              </a:rPr>
              <a:t>2018</a:t>
            </a:r>
            <a:endParaRPr lang="fr-FR" sz="2400" b="1" dirty="0">
              <a:solidFill>
                <a:srgbClr val="FF0000"/>
              </a:solidFill>
            </a:endParaRP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dirty="0" smtClean="0"/>
              <a:t>Évaluation </a:t>
            </a:r>
            <a:r>
              <a:rPr lang="fr-FR" sz="2400" dirty="0"/>
              <a:t>des TD et </a:t>
            </a:r>
            <a:r>
              <a:rPr lang="fr-FR" sz="2400" dirty="0" smtClean="0"/>
              <a:t> </a:t>
            </a:r>
            <a:r>
              <a:rPr lang="fr-FR" sz="2400" dirty="0"/>
              <a:t>TP , Cours de Simulation : </a:t>
            </a:r>
            <a:r>
              <a:rPr lang="fr-FR" sz="2400" dirty="0" smtClean="0"/>
              <a:t>2017 </a:t>
            </a:r>
            <a:r>
              <a:rPr lang="fr-FR" sz="2400" dirty="0"/>
              <a:t>/ </a:t>
            </a:r>
            <a:r>
              <a:rPr lang="fr-FR" sz="2400" dirty="0" smtClean="0"/>
              <a:t>2018</a:t>
            </a: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dirty="0" smtClean="0"/>
              <a:t>Evaluation des enseignements </a:t>
            </a:r>
            <a:r>
              <a:rPr lang="fr-FR" sz="2400" dirty="0"/>
              <a:t>à la demande de </a:t>
            </a:r>
            <a:r>
              <a:rPr lang="fr-FR" sz="2400" dirty="0" smtClean="0"/>
              <a:t>l’enseignant</a:t>
            </a: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dirty="0" smtClean="0"/>
              <a:t>Organisation d’un atelier de docimologie: Novembre / Avril:</a:t>
            </a:r>
          </a:p>
          <a:p>
            <a:pPr>
              <a:buNone/>
            </a:pPr>
            <a:r>
              <a:rPr lang="fr-FR" sz="2400" dirty="0" smtClean="0"/>
              <a:t>             -  Renforcer la formation des enseignants aux différents</a:t>
            </a:r>
          </a:p>
          <a:p>
            <a:pPr>
              <a:buNone/>
            </a:pPr>
            <a:r>
              <a:rPr lang="fr-FR" sz="2400" dirty="0" smtClean="0"/>
              <a:t>                techniques d’évaluation par QCM </a:t>
            </a:r>
          </a:p>
          <a:p>
            <a:pPr>
              <a:buNone/>
            </a:pPr>
            <a:r>
              <a:rPr lang="fr-FR" sz="2400" dirty="0" smtClean="0"/>
              <a:t>             -  Evaluation des compétences cognitives des étudiants</a:t>
            </a:r>
          </a:p>
          <a:p>
            <a:pPr>
              <a:buNone/>
            </a:pPr>
            <a:r>
              <a:rPr lang="fr-FR" sz="2400" dirty="0" smtClean="0"/>
              <a:t>             -  Planification d’un examen</a:t>
            </a:r>
          </a:p>
          <a:p>
            <a:pPr>
              <a:buNone/>
            </a:pPr>
            <a:r>
              <a:rPr lang="fr-FR" sz="2400" dirty="0" smtClean="0"/>
              <a:t>             -  Normes de rédaction des QCM</a:t>
            </a: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b="1" dirty="0" smtClean="0">
                <a:solidFill>
                  <a:srgbClr val="FF0000"/>
                </a:solidFill>
              </a:rPr>
              <a:t>Banque QCM de la FMPM +++</a:t>
            </a: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r>
              <a:rPr lang="fr-FR" sz="2400" dirty="0" smtClean="0"/>
              <a:t>Publication des travaux du comité: </a:t>
            </a:r>
            <a:r>
              <a:rPr lang="fr-FR" sz="2400" b="1" dirty="0" smtClean="0">
                <a:solidFill>
                  <a:srgbClr val="FF0000"/>
                </a:solidFill>
              </a:rPr>
              <a:t>thèses, articles</a:t>
            </a:r>
          </a:p>
          <a:p>
            <a:pPr>
              <a:buNone/>
            </a:pPr>
            <a:r>
              <a:rPr lang="fr-FR" sz="2400" dirty="0" smtClean="0"/>
              <a:t>-     Discuter la faisabilité des QCM à réponses </a:t>
            </a:r>
            <a:r>
              <a:rPr lang="fr-FR" sz="2400" b="1" dirty="0" smtClean="0">
                <a:solidFill>
                  <a:srgbClr val="FF0000"/>
                </a:solidFill>
              </a:rPr>
              <a:t>UNIQUE</a:t>
            </a:r>
            <a:endParaRPr lang="fr-FR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2400" dirty="0" smtClean="0"/>
              <a:t>-     Vigilance pour le respect des règles docimologiques des épreuves de médecine</a:t>
            </a:r>
          </a:p>
          <a:p>
            <a:pPr lvl="0">
              <a:lnSpc>
                <a:spcPct val="130000"/>
              </a:lnSpc>
              <a:spcBef>
                <a:spcPts val="0"/>
              </a:spcBef>
              <a:buFontTx/>
              <a:buChar char="-"/>
            </a:pPr>
            <a:endParaRPr 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32606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Centre de Pédagogie Médicale (CPM)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006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-  </a:t>
            </a:r>
            <a:r>
              <a:rPr lang="fr-FR" sz="2600" dirty="0" smtClean="0"/>
              <a:t>Centre de Simulation:  mise en situation</a:t>
            </a:r>
          </a:p>
          <a:p>
            <a:pPr>
              <a:buNone/>
            </a:pPr>
            <a:r>
              <a:rPr lang="fr-FR" sz="2600" dirty="0" smtClean="0"/>
              <a:t>-  MOOCS</a:t>
            </a:r>
          </a:p>
          <a:p>
            <a:pPr>
              <a:buNone/>
            </a:pPr>
            <a:r>
              <a:rPr lang="fr-FR" sz="2600" dirty="0" smtClean="0"/>
              <a:t>-  ARC: apprentissage par raisonnement clinique  (stage hospitalier)</a:t>
            </a:r>
          </a:p>
          <a:p>
            <a:pPr>
              <a:buNone/>
            </a:pPr>
            <a:r>
              <a:rPr lang="fr-FR" sz="2600" dirty="0" smtClean="0"/>
              <a:t>-  Evaluation cognitif des étudiants ( docimologie):</a:t>
            </a:r>
          </a:p>
          <a:p>
            <a:pPr>
              <a:buNone/>
            </a:pPr>
            <a:r>
              <a:rPr lang="fr-FR" sz="2600" dirty="0" smtClean="0"/>
              <a:t>                 QCM - ECOS </a:t>
            </a:r>
          </a:p>
          <a:p>
            <a:pPr>
              <a:buNone/>
            </a:pPr>
            <a:r>
              <a:rPr lang="fr-FR" sz="2600" dirty="0" smtClean="0"/>
              <a:t>- Evaluation:</a:t>
            </a:r>
          </a:p>
          <a:p>
            <a:pPr>
              <a:buNone/>
            </a:pPr>
            <a:r>
              <a:rPr lang="fr-FR" sz="2600" dirty="0"/>
              <a:t> </a:t>
            </a:r>
            <a:r>
              <a:rPr lang="fr-FR" sz="2600" dirty="0" smtClean="0"/>
              <a:t>    - généralisation des évaluations des cours magistraux</a:t>
            </a:r>
          </a:p>
          <a:p>
            <a:pPr>
              <a:buNone/>
            </a:pPr>
            <a:r>
              <a:rPr lang="fr-FR" sz="2600" dirty="0"/>
              <a:t> </a:t>
            </a:r>
            <a:r>
              <a:rPr lang="fr-FR" sz="2600" dirty="0" smtClean="0"/>
              <a:t>    - évaluation des enseignements</a:t>
            </a:r>
          </a:p>
          <a:p>
            <a:pPr>
              <a:buNone/>
            </a:pPr>
            <a:r>
              <a:rPr lang="fr-FR" sz="2600" dirty="0" smtClean="0"/>
              <a:t>- DIU de pédagogie médicale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                                       </a:t>
            </a:r>
            <a:r>
              <a:rPr lang="fr-FR" dirty="0" smtClean="0"/>
              <a:t>accréditation  ( CIDMEF)</a:t>
            </a:r>
          </a:p>
          <a:p>
            <a:pPr>
              <a:buNone/>
            </a:pPr>
            <a:endParaRPr lang="fr-FR" sz="2400" dirty="0"/>
          </a:p>
        </p:txBody>
      </p:sp>
      <p:sp>
        <p:nvSpPr>
          <p:cNvPr id="4" name="Flèche droite 3"/>
          <p:cNvSpPr/>
          <p:nvPr/>
        </p:nvSpPr>
        <p:spPr>
          <a:xfrm>
            <a:off x="1500166" y="57150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Comité Evaluation/Docimologie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sz="2400" dirty="0" smtClean="0"/>
              <a:t>Evaluation des apprentissages des étudiants</a:t>
            </a:r>
          </a:p>
          <a:p>
            <a:pPr>
              <a:buNone/>
            </a:pPr>
            <a:r>
              <a:rPr lang="fr-FR" sz="2400" dirty="0" smtClean="0"/>
              <a:t>      (compétences cognitives) </a:t>
            </a:r>
          </a:p>
          <a:p>
            <a:pPr>
              <a:buFontTx/>
              <a:buChar char="-"/>
            </a:pPr>
            <a:r>
              <a:rPr lang="fr-FR" sz="2400" dirty="0" smtClean="0"/>
              <a:t>Evaluation des enseignements</a:t>
            </a:r>
          </a:p>
          <a:p>
            <a:pPr>
              <a:buFontTx/>
              <a:buChar char="-"/>
            </a:pPr>
            <a:r>
              <a:rPr lang="fr-FR" sz="2400" dirty="0" smtClean="0"/>
              <a:t>Élaboration des outils de l’évaluation : </a:t>
            </a:r>
          </a:p>
          <a:p>
            <a:pPr>
              <a:buNone/>
            </a:pPr>
            <a:r>
              <a:rPr lang="fr-FR" sz="2400" dirty="0" smtClean="0"/>
              <a:t>              Questionnaires d’évaluations</a:t>
            </a:r>
          </a:p>
          <a:p>
            <a:pPr>
              <a:buNone/>
            </a:pPr>
            <a:r>
              <a:rPr lang="fr-FR" sz="2400" dirty="0" smtClean="0"/>
              <a:t>-   Comment construire et utiliser les outils d’évaluation des apprentissages (QCM, ECOS, question rédactionnelle..)</a:t>
            </a:r>
          </a:p>
          <a:p>
            <a:pPr>
              <a:buNone/>
            </a:pPr>
            <a:r>
              <a:rPr lang="fr-FR" sz="2400" dirty="0" smtClean="0"/>
              <a:t>-   Rédaction de la charte de l’évaluation de la FMPM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Travaux du comité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468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Evaluation des cours magistraux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Evaluation formative des enseignants</a:t>
            </a:r>
          </a:p>
          <a:p>
            <a:pPr>
              <a:buNone/>
            </a:pPr>
            <a:r>
              <a:rPr lang="fr-FR" sz="2400" dirty="0" smtClean="0"/>
              <a:t>     - 2015 / 2016:  2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partiel :</a:t>
            </a:r>
            <a:r>
              <a:rPr lang="fr-FR" sz="2400" dirty="0" smtClean="0">
                <a:solidFill>
                  <a:srgbClr val="FF0000"/>
                </a:solidFill>
              </a:rPr>
              <a:t>35</a:t>
            </a:r>
            <a:r>
              <a:rPr lang="fr-FR" sz="2400" dirty="0" smtClean="0"/>
              <a:t> modules </a:t>
            </a:r>
          </a:p>
          <a:p>
            <a:pPr>
              <a:buNone/>
            </a:pPr>
            <a:r>
              <a:rPr lang="fr-FR" sz="2400" dirty="0" smtClean="0"/>
              <a:t>     - 2016 / 2017:  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partiel : </a:t>
            </a:r>
            <a:r>
              <a:rPr lang="fr-FR" sz="2400" dirty="0" smtClean="0">
                <a:solidFill>
                  <a:srgbClr val="FF0000"/>
                </a:solidFill>
              </a:rPr>
              <a:t>10</a:t>
            </a:r>
            <a:r>
              <a:rPr lang="fr-FR" sz="2400" dirty="0" smtClean="0"/>
              <a:t> modules , 2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partiel : </a:t>
            </a:r>
            <a:r>
              <a:rPr lang="fr-FR" sz="2400" dirty="0" smtClean="0">
                <a:solidFill>
                  <a:srgbClr val="FF0000"/>
                </a:solidFill>
              </a:rPr>
              <a:t>23</a:t>
            </a:r>
            <a:r>
              <a:rPr lang="fr-FR" sz="2400" dirty="0" smtClean="0"/>
              <a:t> modules</a:t>
            </a:r>
          </a:p>
          <a:p>
            <a:pPr>
              <a:buNone/>
            </a:pPr>
            <a:r>
              <a:rPr lang="fr-FR" sz="2400" dirty="0" smtClean="0"/>
              <a:t>     - 2017 / 2018:  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partiel : </a:t>
            </a:r>
            <a:r>
              <a:rPr lang="fr-FR" sz="2400" dirty="0" smtClean="0">
                <a:solidFill>
                  <a:srgbClr val="FF0000"/>
                </a:solidFill>
              </a:rPr>
              <a:t>28</a:t>
            </a:r>
            <a:r>
              <a:rPr lang="fr-FR" sz="2400" dirty="0" smtClean="0"/>
              <a:t> modules</a:t>
            </a:r>
          </a:p>
          <a:p>
            <a:pPr>
              <a:buFontTx/>
              <a:buChar char="-"/>
            </a:pPr>
            <a:endParaRPr lang="fr-FR" sz="24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54032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Evaluation globale du cours magistral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graphicFrame>
        <p:nvGraphicFramePr>
          <p:cNvPr id="3" name="Graphique 2"/>
          <p:cNvGraphicFramePr/>
          <p:nvPr/>
        </p:nvGraphicFramePr>
        <p:xfrm>
          <a:off x="1285852" y="1000108"/>
          <a:ext cx="6429420" cy="5562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/>
          <p:nvPr/>
        </p:nvGraphicFramePr>
        <p:xfrm>
          <a:off x="1285852" y="928670"/>
          <a:ext cx="6286544" cy="5738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5405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Evaluation globale du cours magistral</a:t>
            </a:r>
            <a:endParaRPr lang="fr-FR" sz="36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Travaux du comité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Evaluation de l’enseignement des modules:</a:t>
            </a:r>
          </a:p>
          <a:p>
            <a:pPr>
              <a:buNone/>
            </a:pPr>
            <a:r>
              <a:rPr lang="fr-FR" dirty="0" smtClean="0"/>
              <a:t>-  </a:t>
            </a:r>
            <a:r>
              <a:rPr lang="fr-FR" sz="2400" dirty="0" smtClean="0"/>
              <a:t>Demande de l’enseignant</a:t>
            </a:r>
          </a:p>
          <a:p>
            <a:pPr>
              <a:buNone/>
            </a:pPr>
            <a:r>
              <a:rPr lang="fr-FR" sz="2400" dirty="0" smtClean="0"/>
              <a:t>-   Module: Anglais médicale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Evaluation des épreuves à problèmes:</a:t>
            </a:r>
          </a:p>
          <a:p>
            <a:pPr>
              <a:buNone/>
            </a:pPr>
            <a:r>
              <a:rPr lang="fr-FR" sz="2400" dirty="0" smtClean="0"/>
              <a:t>- Demande du décanat ( 2 épreuves)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accent1"/>
                </a:solidFill>
              </a:rPr>
              <a:t>Travaux du comité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sz="5100" b="1" dirty="0" smtClean="0">
                <a:solidFill>
                  <a:srgbClr val="FF0000"/>
                </a:solidFill>
              </a:rPr>
              <a:t>Evaluation du stage hospitalier:</a:t>
            </a:r>
          </a:p>
          <a:p>
            <a:pPr>
              <a:buNone/>
            </a:pPr>
            <a:r>
              <a:rPr lang="fr-FR" sz="4600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sz="3800" dirty="0" smtClean="0"/>
              <a:t>HMA , HIT , COH , Mère enfant , </a:t>
            </a:r>
            <a:r>
              <a:rPr lang="fr-FR" sz="3800" dirty="0" err="1" smtClean="0"/>
              <a:t>Arrazi</a:t>
            </a:r>
            <a:r>
              <a:rPr lang="fr-FR" sz="3800" dirty="0" smtClean="0"/>
              <a:t> , Psychiatrie</a:t>
            </a:r>
          </a:p>
          <a:p>
            <a:pPr>
              <a:buNone/>
            </a:pPr>
            <a:r>
              <a:rPr lang="fr-FR" sz="3800" dirty="0" smtClean="0"/>
              <a:t> </a:t>
            </a:r>
            <a:endParaRPr lang="fr-FR" sz="38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sz="3800" b="1" u="sng" dirty="0" smtClean="0"/>
              <a:t>2015/2016</a:t>
            </a:r>
            <a:r>
              <a:rPr lang="fr-FR" sz="3800" b="1" dirty="0" smtClean="0"/>
              <a:t>:  </a:t>
            </a:r>
          </a:p>
          <a:p>
            <a:pPr>
              <a:buNone/>
            </a:pPr>
            <a:r>
              <a:rPr lang="fr-FR" sz="3800" dirty="0" smtClean="0"/>
              <a:t>            </a:t>
            </a:r>
            <a:r>
              <a:rPr lang="fr-FR" sz="3800" b="1" dirty="0" smtClean="0">
                <a:solidFill>
                  <a:srgbClr val="FF0000"/>
                </a:solidFill>
              </a:rPr>
              <a:t>52 / 54 </a:t>
            </a:r>
            <a:r>
              <a:rPr lang="fr-FR" sz="3800" b="1" dirty="0" smtClean="0"/>
              <a:t>( 96%)</a:t>
            </a:r>
            <a:r>
              <a:rPr lang="fr-FR" sz="3800" dirty="0" smtClean="0"/>
              <a:t> services et laboratoires hospitaliers:</a:t>
            </a:r>
          </a:p>
          <a:p>
            <a:pPr>
              <a:buNone/>
            </a:pPr>
            <a:r>
              <a:rPr lang="fr-FR" sz="3800" dirty="0" smtClean="0"/>
              <a:t>             période:  Juin / Juillet</a:t>
            </a:r>
          </a:p>
          <a:p>
            <a:pPr>
              <a:buNone/>
            </a:pPr>
            <a:endParaRPr lang="fr-FR" sz="3800" dirty="0" smtClean="0"/>
          </a:p>
          <a:p>
            <a:pPr>
              <a:buFontTx/>
              <a:buChar char="-"/>
            </a:pPr>
            <a:r>
              <a:rPr lang="fr-FR" sz="3800" b="1" u="sng" dirty="0" smtClean="0"/>
              <a:t>2016/2017</a:t>
            </a:r>
            <a:r>
              <a:rPr lang="fr-FR" sz="3800" b="1" dirty="0" smtClean="0"/>
              <a:t>:</a:t>
            </a:r>
          </a:p>
          <a:p>
            <a:pPr>
              <a:buNone/>
            </a:pPr>
            <a:r>
              <a:rPr lang="fr-FR" sz="3800" dirty="0" smtClean="0"/>
              <a:t>            </a:t>
            </a:r>
            <a:r>
              <a:rPr lang="fr-FR" sz="3800" b="1" dirty="0" smtClean="0">
                <a:solidFill>
                  <a:srgbClr val="FF0000"/>
                </a:solidFill>
              </a:rPr>
              <a:t>47 </a:t>
            </a:r>
            <a:r>
              <a:rPr lang="fr-FR" sz="3800" dirty="0" smtClean="0"/>
              <a:t>services et laboratoires hospitalier:</a:t>
            </a:r>
          </a:p>
          <a:p>
            <a:pPr>
              <a:buNone/>
            </a:pPr>
            <a:r>
              <a:rPr lang="fr-FR" sz="3800" dirty="0" smtClean="0"/>
              <a:t>             période: Mars / Avril</a:t>
            </a:r>
          </a:p>
          <a:p>
            <a:pPr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       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696</Words>
  <Application>Microsoft Office PowerPoint</Application>
  <PresentationFormat>Affichage à l'écran (4:3)</PresentationFormat>
  <Paragraphs>125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Centre de Pédagogie Médicale (CPM): Missions principales du centre</vt:lpstr>
      <vt:lpstr>Centre de Pédagogie Médicale (CPM)</vt:lpstr>
      <vt:lpstr>Comité Evaluation/Docimologie</vt:lpstr>
      <vt:lpstr>Travaux du comité</vt:lpstr>
      <vt:lpstr>Evaluation globale du cours magistral</vt:lpstr>
      <vt:lpstr>Evaluation globale du cours magistral</vt:lpstr>
      <vt:lpstr>Travaux du comité</vt:lpstr>
      <vt:lpstr>Travaux du comité</vt:lpstr>
      <vt:lpstr>Analyse des résultats</vt:lpstr>
      <vt:lpstr>Evaluation du stage hospitalier Appréciation globale 1</vt:lpstr>
      <vt:lpstr>Evaluation du stage hospitalier Appréciation globale 2</vt:lpstr>
      <vt:lpstr>Evaluation du stage hospitalier Appréciation globale 3</vt:lpstr>
      <vt:lpstr>Evaluation du stage hospitalier</vt:lpstr>
      <vt:lpstr>Evaluation des modules par QCM</vt:lpstr>
      <vt:lpstr>Qualités d’une bonne épreuve</vt:lpstr>
      <vt:lpstr>Choix des examens</vt:lpstr>
      <vt:lpstr>Courbe de Gausse : épreuve facile</vt:lpstr>
      <vt:lpstr>Courbe de Gausse : épreuve difficile</vt:lpstr>
      <vt:lpstr>Courbe de Gausse : bonne evaluation</vt:lpstr>
      <vt:lpstr>Formation des formateurs</vt:lpstr>
      <vt:lpstr>   Plan d’action 2017 /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55</cp:revision>
  <dcterms:created xsi:type="dcterms:W3CDTF">2018-03-20T12:10:21Z</dcterms:created>
  <dcterms:modified xsi:type="dcterms:W3CDTF">2018-03-21T08:13:43Z</dcterms:modified>
</cp:coreProperties>
</file>